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3"/>
  </p:sldMasterIdLst>
  <p:notesMasterIdLst>
    <p:notesMasterId r:id="rId6"/>
  </p:notesMasterIdLst>
  <p:sldIdLst>
    <p:sldId id="268" r:id="rId4"/>
    <p:sldId id="269" r:id="rId5"/>
    <p:sldId id="278" r:id="rId7"/>
    <p:sldId id="282" r:id="rId8"/>
    <p:sldId id="283" r:id="rId9"/>
    <p:sldId id="284" r:id="rId10"/>
    <p:sldId id="285" r:id="rId11"/>
    <p:sldId id="286" r:id="rId12"/>
    <p:sldId id="287" r:id="rId13"/>
    <p:sldId id="288" r:id="rId14"/>
    <p:sldId id="290" r:id="rId15"/>
    <p:sldId id="289" r:id="rId16"/>
    <p:sldId id="275" r:id="rId17"/>
    <p:sldId id="276" r:id="rId18"/>
  </p:sldIdLst>
  <p:sldSz cx="12192000" cy="6858000"/>
  <p:notesSz cx="6858000" cy="9144000"/>
  <p:custDataLst>
    <p:tags r:id="rId2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13" autoAdjust="0"/>
    <p:restoredTop sz="94660"/>
  </p:normalViewPr>
  <p:slideViewPr>
    <p:cSldViewPr snapToGrid="0">
      <p:cViewPr>
        <p:scale>
          <a:sx n="40" d="100"/>
          <a:sy n="40" d="100"/>
        </p:scale>
        <p:origin x="1776" y="11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2" Type="http://schemas.openxmlformats.org/officeDocument/2006/relationships/tags" Target="tags/tag1.xml"/><Relationship Id="rId21" Type="http://schemas.openxmlformats.org/officeDocument/2006/relationships/tableStyles" Target="tableStyles.xml"/><Relationship Id="rId20" Type="http://schemas.openxmlformats.org/officeDocument/2006/relationships/viewProps" Target="viewProps.xml"/><Relationship Id="rId2" Type="http://schemas.openxmlformats.org/officeDocument/2006/relationships/theme" Target="theme/theme1.xml"/><Relationship Id="rId19" Type="http://schemas.openxmlformats.org/officeDocument/2006/relationships/presProps" Target="presProps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/>
              <a:t>Click to edit Master subtitle style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B82C5C-B51C-4A01-A330-EF6286CB569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B0C7B-B532-4765-AA1C-BC20CF90F1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B82C5C-B51C-4A01-A330-EF6286CB569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B0C7B-B532-4765-AA1C-BC20CF90F1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B82C5C-B51C-4A01-A330-EF6286CB569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B0C7B-B532-4765-AA1C-BC20CF90F1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 userDrawn="1"/>
        </p:nvSpPr>
        <p:spPr>
          <a:xfrm>
            <a:off x="4868837" y="6017901"/>
            <a:ext cx="1033515" cy="2968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1219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35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35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模板下载：</a:t>
            </a:r>
            <a:r>
              <a:rPr kumimoji="0" lang="en-US" altLang="zh-CN" sz="135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www.1ppt.com/moban/     </a:t>
            </a:r>
            <a:r>
              <a:rPr kumimoji="0" lang="zh-CN" altLang="en-US" sz="135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行业</a:t>
            </a:r>
            <a:r>
              <a:rPr kumimoji="0" lang="en-US" altLang="zh-CN" sz="135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35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35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www.1ppt.com/hangye/ </a:t>
            </a:r>
            <a:endParaRPr kumimoji="0" lang="en-US" altLang="zh-CN" sz="135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  <a:p>
            <a:pPr marL="0" marR="0" lvl="0" indent="0" defTabSz="1219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35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节日</a:t>
            </a:r>
            <a:r>
              <a:rPr kumimoji="0" lang="en-US" altLang="zh-CN" sz="135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35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35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www.1ppt.com/jieri/           PPT</a:t>
            </a:r>
            <a:r>
              <a:rPr kumimoji="0" lang="zh-CN" altLang="en-US" sz="135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素材下载：</a:t>
            </a:r>
            <a:r>
              <a:rPr kumimoji="0" lang="en-US" altLang="zh-CN" sz="135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www.1ppt.com/sucai/</a:t>
            </a:r>
            <a:endParaRPr kumimoji="0" lang="en-US" altLang="zh-CN" sz="135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  <a:p>
            <a:pPr marL="0" marR="0" lvl="0" indent="0" defTabSz="1219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35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35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背景图片：</a:t>
            </a:r>
            <a:r>
              <a:rPr kumimoji="0" lang="en-US" altLang="zh-CN" sz="135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www.1ppt.com/beijing/      PPT</a:t>
            </a:r>
            <a:r>
              <a:rPr kumimoji="0" lang="zh-CN" altLang="en-US" sz="135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图表下载：</a:t>
            </a:r>
            <a:r>
              <a:rPr kumimoji="0" lang="en-US" altLang="zh-CN" sz="135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www.1ppt.com/tubiao/      </a:t>
            </a:r>
            <a:endParaRPr kumimoji="0" lang="en-US" altLang="zh-CN" sz="135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  <a:p>
            <a:pPr marL="0" marR="0" lvl="0" indent="0" defTabSz="1219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35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优秀</a:t>
            </a:r>
            <a:r>
              <a:rPr kumimoji="0" lang="en-US" altLang="zh-CN" sz="135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35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下载：</a:t>
            </a:r>
            <a:r>
              <a:rPr kumimoji="0" lang="en-US" altLang="zh-CN" sz="135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www.1ppt.com/xiazai/        PPT</a:t>
            </a:r>
            <a:r>
              <a:rPr kumimoji="0" lang="zh-CN" altLang="en-US" sz="135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35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www.1ppt.com/powerpoint/      </a:t>
            </a:r>
            <a:endParaRPr kumimoji="0" lang="en-US" altLang="zh-CN" sz="135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  <a:p>
            <a:pPr marL="0" marR="0" lvl="0" indent="0" defTabSz="1219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35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Word</a:t>
            </a:r>
            <a:r>
              <a:rPr kumimoji="0" lang="zh-CN" altLang="en-US" sz="135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35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www.1ppt.com/word/              Excel</a:t>
            </a:r>
            <a:r>
              <a:rPr kumimoji="0" lang="zh-CN" altLang="en-US" sz="135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教程：</a:t>
            </a:r>
            <a:r>
              <a:rPr kumimoji="0" lang="en-US" altLang="zh-CN" sz="135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www.1ppt.com/excel/  </a:t>
            </a:r>
            <a:endParaRPr kumimoji="0" lang="en-US" altLang="zh-CN" sz="135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  <a:p>
            <a:pPr marL="0" marR="0" lvl="0" indent="0" defTabSz="1219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35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资料下载：</a:t>
            </a:r>
            <a:r>
              <a:rPr kumimoji="0" lang="en-US" altLang="zh-CN" sz="135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www.1ppt.com/ziliao/                PPT</a:t>
            </a:r>
            <a:r>
              <a:rPr kumimoji="0" lang="zh-CN" altLang="en-US" sz="135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课件下载：</a:t>
            </a:r>
            <a:r>
              <a:rPr kumimoji="0" lang="en-US" altLang="zh-CN" sz="135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www.1ppt.com/kejian/ </a:t>
            </a:r>
            <a:endParaRPr kumimoji="0" lang="en-US" altLang="zh-CN" sz="135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  <a:p>
            <a:pPr marL="0" marR="0" lvl="0" indent="0" defTabSz="1219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35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范文下载：</a:t>
            </a:r>
            <a:r>
              <a:rPr kumimoji="0" lang="en-US" altLang="zh-CN" sz="135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www.1ppt.com/fanwen/             </a:t>
            </a:r>
            <a:r>
              <a:rPr kumimoji="0" lang="zh-CN" altLang="en-US" sz="135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试卷下载：</a:t>
            </a:r>
            <a:r>
              <a:rPr kumimoji="0" lang="en-US" altLang="zh-CN" sz="135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www.1ppt.com/shiti/  </a:t>
            </a:r>
            <a:endParaRPr kumimoji="0" lang="en-US" altLang="zh-CN" sz="135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  <a:p>
            <a:pPr marL="0" marR="0" lvl="0" indent="0" defTabSz="1219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35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教案下载：</a:t>
            </a:r>
            <a:r>
              <a:rPr kumimoji="0" lang="en-US" altLang="zh-CN" sz="135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www.1ppt.com/jiaoan/        </a:t>
            </a:r>
            <a:endParaRPr kumimoji="0" lang="en-US" altLang="zh-CN" sz="135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  <a:p>
            <a:pPr marL="0" marR="0" lvl="0" indent="0" defTabSz="1219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35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字体下载：</a:t>
            </a:r>
            <a:r>
              <a:rPr kumimoji="0" lang="en-US" altLang="zh-CN" sz="135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www.1ppt.com/ziti/</a:t>
            </a:r>
            <a:endParaRPr kumimoji="0" lang="en-US" altLang="zh-CN" sz="135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  <a:p>
            <a:pPr marL="0" marR="0" lvl="0" indent="0" defTabSz="1219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35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 </a:t>
            </a:r>
            <a:endParaRPr kumimoji="0" lang="zh-CN" altLang="en-US" sz="135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/>
              <a:t>Click to edit Master subtitle style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B82C5C-B51C-4A01-A330-EF6286CB569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B0C7B-B532-4765-AA1C-BC20CF90F1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B82C5C-B51C-4A01-A330-EF6286CB569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B0C7B-B532-4765-AA1C-BC20CF90F1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B82C5C-B51C-4A01-A330-EF6286CB569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B0C7B-B532-4765-AA1C-BC20CF90F1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B82C5C-B51C-4A01-A330-EF6286CB5699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B0C7B-B532-4765-AA1C-BC20CF90F1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B82C5C-B51C-4A01-A330-EF6286CB5699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B0C7B-B532-4765-AA1C-BC20CF90F1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B82C5C-B51C-4A01-A330-EF6286CB5699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B0C7B-B532-4765-AA1C-BC20CF90F1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B82C5C-B51C-4A01-A330-EF6286CB5699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B0C7B-B532-4765-AA1C-BC20CF90F1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B82C5C-B51C-4A01-A330-EF6286CB569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B0C7B-B532-4765-AA1C-BC20CF90F1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B82C5C-B51C-4A01-A330-EF6286CB5699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B0C7B-B532-4765-AA1C-BC20CF90F1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B82C5C-B51C-4A01-A330-EF6286CB5699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B0C7B-B532-4765-AA1C-BC20CF90F1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B82C5C-B51C-4A01-A330-EF6286CB569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B0C7B-B532-4765-AA1C-BC20CF90F1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B82C5C-B51C-4A01-A330-EF6286CB569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B0C7B-B532-4765-AA1C-BC20CF90F1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 userDrawn="1"/>
        </p:nvSpPr>
        <p:spPr>
          <a:xfrm>
            <a:off x="4868837" y="6017901"/>
            <a:ext cx="1033515" cy="2968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1219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35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35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模板下载：</a:t>
            </a:r>
            <a:r>
              <a:rPr kumimoji="0" lang="en-US" altLang="zh-CN" sz="135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www.1ppt.com/moban/     </a:t>
            </a:r>
            <a:r>
              <a:rPr kumimoji="0" lang="zh-CN" altLang="en-US" sz="135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行业</a:t>
            </a:r>
            <a:r>
              <a:rPr kumimoji="0" lang="en-US" altLang="zh-CN" sz="135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35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35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www.1ppt.com/hangye/ </a:t>
            </a:r>
            <a:endParaRPr kumimoji="0" lang="en-US" altLang="zh-CN" sz="135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  <a:p>
            <a:pPr marL="0" marR="0" lvl="0" indent="0" defTabSz="1219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35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节日</a:t>
            </a:r>
            <a:r>
              <a:rPr kumimoji="0" lang="en-US" altLang="zh-CN" sz="135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35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35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www.1ppt.com/jieri/           PPT</a:t>
            </a:r>
            <a:r>
              <a:rPr kumimoji="0" lang="zh-CN" altLang="en-US" sz="135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素材下载：</a:t>
            </a:r>
            <a:r>
              <a:rPr kumimoji="0" lang="en-US" altLang="zh-CN" sz="135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www.1ppt.com/sucai/</a:t>
            </a:r>
            <a:endParaRPr kumimoji="0" lang="en-US" altLang="zh-CN" sz="135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  <a:p>
            <a:pPr marL="0" marR="0" lvl="0" indent="0" defTabSz="1219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35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35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背景图片：</a:t>
            </a:r>
            <a:r>
              <a:rPr kumimoji="0" lang="en-US" altLang="zh-CN" sz="135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www.1ppt.com/beijing/      PPT</a:t>
            </a:r>
            <a:r>
              <a:rPr kumimoji="0" lang="zh-CN" altLang="en-US" sz="135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图表下载：</a:t>
            </a:r>
            <a:r>
              <a:rPr kumimoji="0" lang="en-US" altLang="zh-CN" sz="135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www.1ppt.com/tubiao/      </a:t>
            </a:r>
            <a:endParaRPr kumimoji="0" lang="en-US" altLang="zh-CN" sz="135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  <a:p>
            <a:pPr marL="0" marR="0" lvl="0" indent="0" defTabSz="1219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35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优秀</a:t>
            </a:r>
            <a:r>
              <a:rPr kumimoji="0" lang="en-US" altLang="zh-CN" sz="135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35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下载：</a:t>
            </a:r>
            <a:r>
              <a:rPr kumimoji="0" lang="en-US" altLang="zh-CN" sz="135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www.1ppt.com/xiazai/        PPT</a:t>
            </a:r>
            <a:r>
              <a:rPr kumimoji="0" lang="zh-CN" altLang="en-US" sz="135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35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www.1ppt.com/powerpoint/      </a:t>
            </a:r>
            <a:endParaRPr kumimoji="0" lang="en-US" altLang="zh-CN" sz="135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  <a:p>
            <a:pPr marL="0" marR="0" lvl="0" indent="0" defTabSz="1219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35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Word</a:t>
            </a:r>
            <a:r>
              <a:rPr kumimoji="0" lang="zh-CN" altLang="en-US" sz="135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35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www.1ppt.com/word/              Excel</a:t>
            </a:r>
            <a:r>
              <a:rPr kumimoji="0" lang="zh-CN" altLang="en-US" sz="135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教程：</a:t>
            </a:r>
            <a:r>
              <a:rPr kumimoji="0" lang="en-US" altLang="zh-CN" sz="135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www.1ppt.com/excel/  </a:t>
            </a:r>
            <a:endParaRPr kumimoji="0" lang="en-US" altLang="zh-CN" sz="135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  <a:p>
            <a:pPr marL="0" marR="0" lvl="0" indent="0" defTabSz="1219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35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资料下载：</a:t>
            </a:r>
            <a:r>
              <a:rPr kumimoji="0" lang="en-US" altLang="zh-CN" sz="135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www.1ppt.com/ziliao/                PPT</a:t>
            </a:r>
            <a:r>
              <a:rPr kumimoji="0" lang="zh-CN" altLang="en-US" sz="135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课件下载：</a:t>
            </a:r>
            <a:r>
              <a:rPr kumimoji="0" lang="en-US" altLang="zh-CN" sz="135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www.1ppt.com/kejian/ </a:t>
            </a:r>
            <a:endParaRPr kumimoji="0" lang="en-US" altLang="zh-CN" sz="135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  <a:p>
            <a:pPr marL="0" marR="0" lvl="0" indent="0" defTabSz="1219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35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范文下载：</a:t>
            </a:r>
            <a:r>
              <a:rPr kumimoji="0" lang="en-US" altLang="zh-CN" sz="135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www.1ppt.com/fanwen/             </a:t>
            </a:r>
            <a:r>
              <a:rPr kumimoji="0" lang="zh-CN" altLang="en-US" sz="135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试卷下载：</a:t>
            </a:r>
            <a:r>
              <a:rPr kumimoji="0" lang="en-US" altLang="zh-CN" sz="135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www.1ppt.com/shiti/  </a:t>
            </a:r>
            <a:endParaRPr kumimoji="0" lang="en-US" altLang="zh-CN" sz="135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  <a:p>
            <a:pPr marL="0" marR="0" lvl="0" indent="0" defTabSz="1219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35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教案下载：</a:t>
            </a:r>
            <a:r>
              <a:rPr kumimoji="0" lang="en-US" altLang="zh-CN" sz="135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www.1ppt.com/jiaoan/        </a:t>
            </a:r>
            <a:endParaRPr kumimoji="0" lang="en-US" altLang="zh-CN" sz="135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  <a:p>
            <a:pPr marL="0" marR="0" lvl="0" indent="0" defTabSz="1219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35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字体下载：</a:t>
            </a:r>
            <a:r>
              <a:rPr kumimoji="0" lang="en-US" altLang="zh-CN" sz="135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www.1ppt.com/ziti/</a:t>
            </a:r>
            <a:endParaRPr kumimoji="0" lang="en-US" altLang="zh-CN" sz="135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  <a:p>
            <a:pPr marL="0" marR="0" lvl="0" indent="0" defTabSz="1219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35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 </a:t>
            </a:r>
            <a:endParaRPr kumimoji="0" lang="zh-CN" altLang="en-US" sz="135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B82C5C-B51C-4A01-A330-EF6286CB569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B0C7B-B532-4765-AA1C-BC20CF90F1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B82C5C-B51C-4A01-A330-EF6286CB5699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B0C7B-B532-4765-AA1C-BC20CF90F1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B82C5C-B51C-4A01-A330-EF6286CB5699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B0C7B-B532-4765-AA1C-BC20CF90F1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B82C5C-B51C-4A01-A330-EF6286CB5699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B0C7B-B532-4765-AA1C-BC20CF90F1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B82C5C-B51C-4A01-A330-EF6286CB5699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B0C7B-B532-4765-AA1C-BC20CF90F1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B82C5C-B51C-4A01-A330-EF6286CB5699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B0C7B-B532-4765-AA1C-BC20CF90F1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B82C5C-B51C-4A01-A330-EF6286CB5699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B0C7B-B532-4765-AA1C-BC20CF90F1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0.xml"/><Relationship Id="rId7" Type="http://schemas.openxmlformats.org/officeDocument/2006/relationships/slideLayout" Target="../slideLayouts/slideLayout19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B82C5C-B51C-4A01-A330-EF6286CB569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0B0C7B-B532-4765-AA1C-BC20CF90F17C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B82C5C-B51C-4A01-A330-EF6286CB569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0B0C7B-B532-4765-AA1C-BC20CF90F17C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.jpe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2.png"/><Relationship Id="rId3" Type="http://schemas.openxmlformats.org/officeDocument/2006/relationships/image" Target="../media/image2.jpe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3" Type="http://schemas.openxmlformats.org/officeDocument/2006/relationships/image" Target="../media/image2.jpe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3.xml"/><Relationship Id="rId3" Type="http://schemas.openxmlformats.org/officeDocument/2006/relationships/image" Target="../media/image2.jpe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3.xml"/><Relationship Id="rId3" Type="http://schemas.openxmlformats.org/officeDocument/2006/relationships/image" Target="../media/image2.jpe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4.xml"/><Relationship Id="rId1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5.png"/><Relationship Id="rId3" Type="http://schemas.openxmlformats.org/officeDocument/2006/relationships/image" Target="../media/image2.jpe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6.png"/><Relationship Id="rId3" Type="http://schemas.openxmlformats.org/officeDocument/2006/relationships/image" Target="../media/image2.jpe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7.png"/><Relationship Id="rId3" Type="http://schemas.openxmlformats.org/officeDocument/2006/relationships/image" Target="../media/image2.jpe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8.png"/><Relationship Id="rId3" Type="http://schemas.openxmlformats.org/officeDocument/2006/relationships/image" Target="../media/image2.jpe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9.png"/><Relationship Id="rId3" Type="http://schemas.openxmlformats.org/officeDocument/2006/relationships/image" Target="../media/image2.jpe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0.png"/><Relationship Id="rId3" Type="http://schemas.openxmlformats.org/officeDocument/2006/relationships/image" Target="../media/image2.jpe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1.png"/><Relationship Id="rId3" Type="http://schemas.openxmlformats.org/officeDocument/2006/relationships/image" Target="../media/image2.jpe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95250" y="0"/>
            <a:ext cx="12382500" cy="6858000"/>
          </a:xfrm>
          <a:prstGeom prst="rect">
            <a:avLst/>
          </a:prstGeom>
        </p:spPr>
      </p:pic>
      <p:sp>
        <p:nvSpPr>
          <p:cNvPr id="8" name="Rectangle 2"/>
          <p:cNvSpPr>
            <a:spLocks noGrp="1" noChangeArrowheads="1"/>
          </p:cNvSpPr>
          <p:nvPr/>
        </p:nvSpPr>
        <p:spPr>
          <a:xfrm>
            <a:off x="1195705" y="2743835"/>
            <a:ext cx="10467340" cy="966470"/>
          </a:xfrm>
          <a:prstGeom prst="rect">
            <a:avLst/>
          </a:prstGeom>
          <a:ln w="6350" cap="rnd">
            <a:noFill/>
          </a:ln>
        </p:spPr>
        <p:txBody>
          <a:bodyPr vert="horz" anchor="b" anchorCtr="0"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lang="en-US" sz="4800" b="0" kern="1200" spc="-100" dirty="0">
                <a:ln w="3200">
                  <a:solidFill>
                    <a:schemeClr val="bg2">
                      <a:shade val="75000"/>
                      <a:alpha val="25000"/>
                    </a:schemeClr>
                  </a:solidFill>
                  <a:prstDash val="solid"/>
                  <a:round/>
                </a:ln>
                <a:solidFill>
                  <a:srgbClr val="F9F9F9"/>
                </a:solidFill>
                <a:effectLst>
                  <a:innerShdw blurRad="50800" dist="25400" dir="13500000">
                    <a:srgbClr val="000000">
                      <a:alpha val="70000"/>
                    </a:srgbClr>
                  </a:inn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9F9F9"/>
                </a:solidFill>
                <a:latin typeface="Constantia" panose="02030602050306030303" pitchFamily="18" charset="0"/>
                <a:ea typeface="华文新魏" panose="020108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9F9F9"/>
                </a:solidFill>
                <a:latin typeface="Constantia" panose="02030602050306030303" pitchFamily="18" charset="0"/>
                <a:ea typeface="华文新魏" panose="020108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9F9F9"/>
                </a:solidFill>
                <a:latin typeface="Constantia" panose="02030602050306030303" pitchFamily="18" charset="0"/>
                <a:ea typeface="华文新魏" panose="020108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9F9F9"/>
                </a:solidFill>
                <a:latin typeface="Constantia" panose="02030602050306030303" pitchFamily="18" charset="0"/>
                <a:ea typeface="华文新魏" panose="0201080004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rgbClr val="F9F9F9"/>
                </a:solidFill>
                <a:latin typeface="Constantia" panose="02030602050306030303" pitchFamily="18" charset="0"/>
                <a:ea typeface="华文新魏" panose="0201080004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rgbClr val="F9F9F9"/>
                </a:solidFill>
                <a:latin typeface="Constantia" panose="02030602050306030303" pitchFamily="18" charset="0"/>
                <a:ea typeface="华文新魏" panose="0201080004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rgbClr val="F9F9F9"/>
                </a:solidFill>
                <a:latin typeface="Constantia" panose="02030602050306030303" pitchFamily="18" charset="0"/>
                <a:ea typeface="华文新魏" panose="0201080004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rgbClr val="F9F9F9"/>
                </a:solidFill>
                <a:latin typeface="Constantia" panose="02030602050306030303" pitchFamily="18" charset="0"/>
                <a:ea typeface="华文新魏" panose="02010800040101010101" pitchFamily="2" charset="-122"/>
              </a:defRPr>
            </a:lvl9pPr>
          </a:lstStyle>
          <a:p>
            <a:pPr eaLnBrk="1" fontAlgn="auto" hangingPunct="1">
              <a:spcAft>
                <a:spcPts val="0"/>
              </a:spcAft>
              <a:defRPr/>
            </a:pPr>
            <a:r>
              <a:rPr lang="zh-CN" altLang="en-US" sz="5400" b="1" dirty="0">
                <a:solidFill>
                  <a:schemeClr val="accent3"/>
                </a:solidFill>
                <a:effectLst/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An Introduction to </a:t>
            </a:r>
            <a:r>
              <a:rPr altLang="zh-CN" sz="5400" b="1" dirty="0">
                <a:solidFill>
                  <a:schemeClr val="accent3"/>
                </a:solidFill>
                <a:effectLst/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my</a:t>
            </a:r>
            <a:r>
              <a:rPr lang="zh-CN" altLang="en-US" sz="5400" b="1" dirty="0">
                <a:solidFill>
                  <a:schemeClr val="accent3"/>
                </a:solidFill>
                <a:effectLst/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 </a:t>
            </a:r>
            <a:r>
              <a:rPr altLang="zh-CN" sz="5400" b="1" dirty="0">
                <a:solidFill>
                  <a:schemeClr val="accent3"/>
                </a:solidFill>
                <a:effectLst/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Text Mining </a:t>
            </a:r>
            <a:r>
              <a:rPr lang="zh-CN" altLang="en-US" sz="5400" b="1" dirty="0">
                <a:solidFill>
                  <a:schemeClr val="accent3"/>
                </a:solidFill>
                <a:effectLst/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Project on </a:t>
            </a:r>
            <a:r>
              <a:rPr lang="zh-CN" altLang="en-US" sz="5400" b="1" i="1" dirty="0">
                <a:solidFill>
                  <a:schemeClr val="accent3"/>
                </a:solidFill>
                <a:effectLst/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Zhu Fan Zhi诸</a:t>
            </a:r>
            <a:r>
              <a:rPr lang="zh-CN" altLang="en-US" sz="5400" b="1" i="1" dirty="0">
                <a:solidFill>
                  <a:schemeClr val="accent3"/>
                </a:solidFill>
                <a:effectLst/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蕃志</a:t>
            </a:r>
            <a:endParaRPr lang="zh-CN" altLang="en-US" sz="5400" b="1" i="1" dirty="0">
              <a:solidFill>
                <a:schemeClr val="accent3"/>
              </a:solidFill>
              <a:effectLst/>
              <a:latin typeface="Times New Roman" panose="02020603050405020304" pitchFamily="18" charset="0"/>
              <a:ea typeface="华文新魏" panose="020108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5369" name="文本框 18"/>
          <p:cNvSpPr txBox="1"/>
          <p:nvPr/>
        </p:nvSpPr>
        <p:spPr>
          <a:xfrm>
            <a:off x="4497070" y="5099685"/>
            <a:ext cx="3070225" cy="52197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lstStyle/>
          <a:p>
            <a:pPr algn="ctr"/>
            <a:r>
              <a:rPr lang="en-US" altLang="zh-CN" sz="2800" spc="-100" dirty="0">
                <a:solidFill>
                  <a:schemeClr val="bg2">
                    <a:lumMod val="10000"/>
                  </a:schemeClr>
                </a:solidFill>
                <a:effectLst/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Jiating Liu</a:t>
            </a:r>
            <a:endParaRPr lang="en-US" altLang="zh-CN" sz="2800" spc="-100" dirty="0">
              <a:solidFill>
                <a:schemeClr val="bg2">
                  <a:lumMod val="10000"/>
                </a:schemeClr>
              </a:solidFill>
              <a:effectLst/>
              <a:latin typeface="华文新魏" panose="02010800040101010101" pitchFamily="2" charset="-122"/>
              <a:ea typeface="华文新魏" panose="02010800040101010101" pitchFamily="2" charset="-122"/>
              <a:cs typeface="+mj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39395" y="196215"/>
            <a:ext cx="889571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sz="3600" dirty="0"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Part1: What is my source? Why did I choose it?</a:t>
            </a:r>
            <a:endParaRPr sz="3600" dirty="0">
              <a:latin typeface="Times New Roman" panose="02020603050405020304" pitchFamily="18" charset="0"/>
              <a:ea typeface="华文新魏" panose="020108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2301" y="885706"/>
            <a:ext cx="3940333" cy="5629048"/>
          </a:xfrm>
          <a:prstGeom prst="rect">
            <a:avLst/>
          </a:prstGeom>
        </p:spPr>
      </p:pic>
      <p:pic>
        <p:nvPicPr>
          <p:cNvPr id="6" name="Picture 5" descr="A screenshot of a computer screen&#10;&#10;Description automatically generate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9478" y="1138871"/>
            <a:ext cx="6829121" cy="486219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23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50000">
                <a:schemeClr val="accent2"/>
              </a:gs>
              <a:gs pos="0">
                <a:schemeClr val="accent2">
                  <a:lumMod val="25000"/>
                  <a:lumOff val="75000"/>
                </a:schemeClr>
              </a:gs>
              <a:gs pos="100000">
                <a:schemeClr val="accent2">
                  <a:lumMod val="85000"/>
                </a:schemeClr>
              </a:gs>
            </a:gsLst>
            <a:lin ang="5400000" scaled="1"/>
          </a:gradFill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7" name="文本框 6"/>
          <p:cNvSpPr txBox="1"/>
          <p:nvPr/>
        </p:nvSpPr>
        <p:spPr>
          <a:xfrm>
            <a:off x="239395" y="78105"/>
            <a:ext cx="965517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fontAlgn="auto">
              <a:lnSpc>
                <a:spcPts val="4320"/>
              </a:lnSpc>
            </a:pPr>
            <a:r>
              <a:rPr sz="3600" dirty="0"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  <a:sym typeface="+mn-ea"/>
              </a:rPr>
              <a:t>Part 2: What answers </a:t>
            </a:r>
            <a:r>
              <a:rPr lang="en-US" sz="3600" dirty="0"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  <a:sym typeface="+mn-ea"/>
              </a:rPr>
              <a:t>I</a:t>
            </a:r>
            <a:r>
              <a:rPr sz="3600" dirty="0"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  <a:sym typeface="+mn-ea"/>
              </a:rPr>
              <a:t> have so far?</a:t>
            </a:r>
            <a:endParaRPr sz="3600" dirty="0">
              <a:latin typeface="Times New Roman" panose="02020603050405020304" pitchFamily="18" charset="0"/>
              <a:ea typeface="华文新魏" panose="02010800040101010101" pitchFamily="2" charset="-122"/>
              <a:cs typeface="Times New Roman" panose="02020603050405020304" pitchFamily="18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39395" y="196215"/>
            <a:ext cx="889571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sz="3600" dirty="0"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Part1: What is my source? Why did I choose it?</a:t>
            </a:r>
            <a:endParaRPr sz="3600" dirty="0">
              <a:latin typeface="Times New Roman" panose="02020603050405020304" pitchFamily="18" charset="0"/>
              <a:ea typeface="华文新魏" panose="020108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2301" y="885706"/>
            <a:ext cx="3940333" cy="5629048"/>
          </a:xfrm>
          <a:prstGeom prst="rect">
            <a:avLst/>
          </a:prstGeom>
        </p:spPr>
      </p:pic>
      <p:pic>
        <p:nvPicPr>
          <p:cNvPr id="6" name="Picture 5" descr="A screenshot of a computer screen&#10;&#10;Description automatically generate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9478" y="1138871"/>
            <a:ext cx="6829121" cy="486219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23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50000">
                <a:schemeClr val="accent2"/>
              </a:gs>
              <a:gs pos="0">
                <a:schemeClr val="accent2">
                  <a:lumMod val="25000"/>
                  <a:lumOff val="75000"/>
                </a:schemeClr>
              </a:gs>
              <a:gs pos="100000">
                <a:schemeClr val="accent2">
                  <a:lumMod val="85000"/>
                </a:schemeClr>
              </a:gs>
            </a:gsLst>
            <a:lin ang="5400000" scaled="1"/>
          </a:gradFill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7" name="文本框 6"/>
          <p:cNvSpPr txBox="1"/>
          <p:nvPr/>
        </p:nvSpPr>
        <p:spPr>
          <a:xfrm>
            <a:off x="239395" y="78105"/>
            <a:ext cx="965517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fontAlgn="auto">
              <a:lnSpc>
                <a:spcPts val="4320"/>
              </a:lnSpc>
            </a:pPr>
            <a:r>
              <a:rPr sz="3600" dirty="0"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  <a:sym typeface="+mn-ea"/>
              </a:rPr>
              <a:t>Part 2: What answers </a:t>
            </a:r>
            <a:r>
              <a:rPr lang="en-US" sz="3600" dirty="0"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  <a:sym typeface="+mn-ea"/>
              </a:rPr>
              <a:t>I</a:t>
            </a:r>
            <a:r>
              <a:rPr sz="3600" dirty="0"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  <a:sym typeface="+mn-ea"/>
              </a:rPr>
              <a:t> have so far?</a:t>
            </a:r>
            <a:endParaRPr sz="3600" dirty="0">
              <a:latin typeface="Times New Roman" panose="02020603050405020304" pitchFamily="18" charset="0"/>
              <a:ea typeface="华文新魏" panose="02010800040101010101" pitchFamily="2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8690" y="841375"/>
            <a:ext cx="10238105" cy="55937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39395" y="196215"/>
            <a:ext cx="889571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sz="3600" dirty="0"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Part1: What is my source? Why did I choose it?</a:t>
            </a:r>
            <a:endParaRPr sz="3600" dirty="0">
              <a:latin typeface="Times New Roman" panose="02020603050405020304" pitchFamily="18" charset="0"/>
              <a:ea typeface="华文新魏" panose="020108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2301" y="885706"/>
            <a:ext cx="3940333" cy="5629048"/>
          </a:xfrm>
          <a:prstGeom prst="rect">
            <a:avLst/>
          </a:prstGeom>
        </p:spPr>
      </p:pic>
      <p:pic>
        <p:nvPicPr>
          <p:cNvPr id="6" name="Picture 5" descr="A screenshot of a computer screen&#10;&#10;Description automatically generate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9478" y="1138871"/>
            <a:ext cx="6829121" cy="486219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23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50000">
                <a:schemeClr val="accent2"/>
              </a:gs>
              <a:gs pos="0">
                <a:schemeClr val="accent2">
                  <a:lumMod val="25000"/>
                  <a:lumOff val="75000"/>
                </a:schemeClr>
              </a:gs>
              <a:gs pos="100000">
                <a:schemeClr val="accent2">
                  <a:lumMod val="85000"/>
                </a:schemeClr>
              </a:gs>
            </a:gsLst>
            <a:lin ang="5400000" scaled="1"/>
          </a:gradFill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7" name="文本框 6"/>
          <p:cNvSpPr txBox="1"/>
          <p:nvPr/>
        </p:nvSpPr>
        <p:spPr>
          <a:xfrm>
            <a:off x="239395" y="78105"/>
            <a:ext cx="965517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fontAlgn="auto">
              <a:lnSpc>
                <a:spcPts val="4320"/>
              </a:lnSpc>
            </a:pPr>
            <a:r>
              <a:rPr sz="3600" dirty="0"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  <a:sym typeface="+mn-ea"/>
              </a:rPr>
              <a:t>Part 2: What answers </a:t>
            </a:r>
            <a:r>
              <a:rPr lang="en-US" sz="3600" dirty="0"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  <a:sym typeface="+mn-ea"/>
              </a:rPr>
              <a:t>I</a:t>
            </a:r>
            <a:r>
              <a:rPr sz="3600" dirty="0"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  <a:sym typeface="+mn-ea"/>
              </a:rPr>
              <a:t> have so far?</a:t>
            </a:r>
            <a:endParaRPr sz="3600" dirty="0">
              <a:latin typeface="Times New Roman" panose="02020603050405020304" pitchFamily="18" charset="0"/>
              <a:ea typeface="华文新魏" panose="02010800040101010101" pitchFamily="2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1536885667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" y="789305"/>
            <a:ext cx="6650990" cy="5159375"/>
          </a:xfrm>
          <a:prstGeom prst="rect">
            <a:avLst/>
          </a:prstGeom>
        </p:spPr>
      </p:pic>
      <p:pic>
        <p:nvPicPr>
          <p:cNvPr id="71673688" name="Picture 1" descr="A screenshot of a computer&#10;&#10;Description automatically generated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2755" y="655955"/>
            <a:ext cx="5274310" cy="52241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39395" y="196215"/>
            <a:ext cx="889571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sz="3600" dirty="0"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Part1: What is my source? Why did I choose it?</a:t>
            </a:r>
            <a:endParaRPr sz="3600" dirty="0">
              <a:latin typeface="Times New Roman" panose="02020603050405020304" pitchFamily="18" charset="0"/>
              <a:ea typeface="华文新魏" panose="020108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2301" y="885706"/>
            <a:ext cx="3940333" cy="5629048"/>
          </a:xfrm>
          <a:prstGeom prst="rect">
            <a:avLst/>
          </a:prstGeom>
        </p:spPr>
      </p:pic>
      <p:pic>
        <p:nvPicPr>
          <p:cNvPr id="6" name="Picture 5" descr="A screenshot of a computer screen&#10;&#10;Description automatically generate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9478" y="1138871"/>
            <a:ext cx="6829121" cy="486219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23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239395" y="196215"/>
            <a:ext cx="965517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3600" dirty="0"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  <a:sym typeface="+mn-ea"/>
              </a:rPr>
              <a:t>Part 3</a:t>
            </a:r>
            <a:r>
              <a:rPr lang="en-US" sz="3600" dirty="0"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  <a:sym typeface="+mn-ea"/>
              </a:rPr>
              <a:t>: </a:t>
            </a:r>
            <a:r>
              <a:rPr sz="3600" dirty="0"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  <a:sym typeface="+mn-ea"/>
              </a:rPr>
              <a:t>What are </a:t>
            </a:r>
            <a:r>
              <a:rPr lang="en-US" sz="3600" dirty="0"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  <a:sym typeface="+mn-ea"/>
              </a:rPr>
              <a:t>my</a:t>
            </a:r>
            <a:r>
              <a:rPr sz="3600" dirty="0"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  <a:sym typeface="+mn-ea"/>
              </a:rPr>
              <a:t> next steps?</a:t>
            </a:r>
            <a:endParaRPr sz="3600" dirty="0">
              <a:latin typeface="Times New Roman" panose="02020603050405020304" pitchFamily="18" charset="0"/>
              <a:ea typeface="华文新魏" panose="02010800040101010101" pitchFamily="2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1" name="TextBox 2"/>
          <p:cNvSpPr txBox="1"/>
          <p:nvPr/>
        </p:nvSpPr>
        <p:spPr>
          <a:xfrm>
            <a:off x="3822065" y="2632075"/>
            <a:ext cx="3501390" cy="73469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indent="0" algn="just" fontAlgn="auto">
              <a:lnSpc>
                <a:spcPts val="5020"/>
              </a:lnSpc>
            </a:pPr>
            <a:r>
              <a:rPr sz="4800" dirty="0"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Next </a:t>
            </a:r>
            <a:r>
              <a:rPr lang="en-US" sz="4400" dirty="0"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I</a:t>
            </a:r>
            <a:r>
              <a:rPr sz="4400" dirty="0"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teration</a:t>
            </a:r>
            <a:r>
              <a:rPr lang="en-US" sz="4400" dirty="0"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?</a:t>
            </a:r>
            <a:endParaRPr lang="en-US" sz="4400" dirty="0">
              <a:latin typeface="Times New Roman" panose="02020603050405020304" pitchFamily="18" charset="0"/>
              <a:ea typeface="华文新魏" panose="0201080004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39395" y="196215"/>
            <a:ext cx="889571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sz="3600" dirty="0"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Part1: What is my source? Why did I choose it?</a:t>
            </a:r>
            <a:endParaRPr sz="3600" dirty="0">
              <a:latin typeface="Times New Roman" panose="02020603050405020304" pitchFamily="18" charset="0"/>
              <a:ea typeface="华文新魏" panose="020108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2301" y="885706"/>
            <a:ext cx="3940333" cy="5629048"/>
          </a:xfrm>
          <a:prstGeom prst="rect">
            <a:avLst/>
          </a:prstGeom>
        </p:spPr>
      </p:pic>
      <p:pic>
        <p:nvPicPr>
          <p:cNvPr id="6" name="Picture 5" descr="A screenshot of a computer screen&#10;&#10;Description automatically generate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9478" y="1138871"/>
            <a:ext cx="6829121" cy="486219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23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1"/>
          <p:cNvSpPr txBox="1"/>
          <p:nvPr/>
        </p:nvSpPr>
        <p:spPr>
          <a:xfrm>
            <a:off x="2388235" y="2865755"/>
            <a:ext cx="7687310" cy="70675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just"/>
            <a:r>
              <a:rPr lang="en-US" sz="4000" dirty="0"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Please Give Me Some Feedbacks</a:t>
            </a:r>
            <a:r>
              <a:rPr sz="4000" dirty="0"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!</a:t>
            </a:r>
            <a:endParaRPr sz="4000" dirty="0">
              <a:latin typeface="Times New Roman" panose="02020603050405020304" pitchFamily="18" charset="0"/>
              <a:ea typeface="华文新魏" panose="0201080004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213" b="17021"/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6146" name="内容占位符 1"/>
          <p:cNvSpPr>
            <a:spLocks noGrp="1"/>
          </p:cNvSpPr>
          <p:nvPr>
            <p:ph idx="1"/>
          </p:nvPr>
        </p:nvSpPr>
        <p:spPr>
          <a:xfrm>
            <a:off x="1136015" y="1950085"/>
            <a:ext cx="10515600" cy="4351338"/>
          </a:xfrm>
        </p:spPr>
        <p:txBody>
          <a:bodyPr/>
          <a:lstStyle/>
          <a:p>
            <a:pPr fontAlgn="auto">
              <a:lnSpc>
                <a:spcPts val="4320"/>
              </a:lnSpc>
            </a:pPr>
            <a:r>
              <a:rPr sz="3600" dirty="0"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Part</a:t>
            </a:r>
            <a:r>
              <a:rPr lang="en-US" sz="3600" dirty="0"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 </a:t>
            </a:r>
            <a:r>
              <a:rPr sz="3600" dirty="0"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1: </a:t>
            </a:r>
            <a:r>
              <a:rPr sz="3600" dirty="0"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  <a:sym typeface="+mn-ea"/>
              </a:rPr>
              <a:t>What questions I am pursuing by processing?</a:t>
            </a:r>
            <a:endParaRPr sz="3600" dirty="0">
              <a:latin typeface="Times New Roman" panose="02020603050405020304" pitchFamily="18" charset="0"/>
              <a:ea typeface="华文新魏" panose="02010800040101010101" pitchFamily="2" charset="-122"/>
              <a:cs typeface="Times New Roman" panose="02020603050405020304" pitchFamily="18" charset="0"/>
              <a:sym typeface="+mn-ea"/>
            </a:endParaRPr>
          </a:p>
          <a:p>
            <a:pPr fontAlgn="auto">
              <a:lnSpc>
                <a:spcPts val="4320"/>
              </a:lnSpc>
            </a:pPr>
            <a:r>
              <a:rPr sz="3600" dirty="0"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Part 2: What answers </a:t>
            </a:r>
            <a:r>
              <a:rPr lang="en-US" sz="3600" dirty="0"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I</a:t>
            </a:r>
            <a:r>
              <a:rPr sz="3600" dirty="0"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 have so far?</a:t>
            </a:r>
            <a:endParaRPr sz="3600" dirty="0">
              <a:latin typeface="Times New Roman" panose="02020603050405020304" pitchFamily="18" charset="0"/>
              <a:ea typeface="华文新魏" panose="02010800040101010101" pitchFamily="2" charset="-122"/>
              <a:cs typeface="Times New Roman" panose="02020603050405020304" pitchFamily="18" charset="0"/>
            </a:endParaRPr>
          </a:p>
          <a:p>
            <a:pPr fontAlgn="auto">
              <a:lnSpc>
                <a:spcPts val="4320"/>
              </a:lnSpc>
            </a:pPr>
            <a:r>
              <a:rPr lang="en-US" sz="3600" dirty="0"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Part 3:</a:t>
            </a:r>
            <a:r>
              <a:rPr sz="3600" dirty="0"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 What are </a:t>
            </a:r>
            <a:r>
              <a:rPr lang="en-US" sz="3600" dirty="0"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my</a:t>
            </a:r>
            <a:r>
              <a:rPr sz="3600" dirty="0"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 next steps?</a:t>
            </a:r>
            <a:endParaRPr sz="3600" dirty="0">
              <a:latin typeface="Times New Roman" panose="02020603050405020304" pitchFamily="18" charset="0"/>
              <a:ea typeface="华文新魏" panose="020108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7" name="标题 16"/>
          <p:cNvSpPr>
            <a:spLocks noGrp="1"/>
          </p:cNvSpPr>
          <p:nvPr>
            <p:ph type="title"/>
          </p:nvPr>
        </p:nvSpPr>
        <p:spPr>
          <a:xfrm>
            <a:off x="571500" y="400050"/>
            <a:ext cx="10864215" cy="1219200"/>
          </a:xfrm>
        </p:spPr>
        <p:txBody>
          <a:bodyPr/>
          <a:lstStyle/>
          <a:p>
            <a:pPr>
              <a:defRPr/>
            </a:pPr>
            <a:r>
              <a:rPr lang="en-US" altLang="zh-CN" sz="3200" b="1" dirty="0">
                <a:latin typeface="Source Han Serif SC" panose="02020400000000000000" pitchFamily="18" charset="-122"/>
                <a:ea typeface="Source Han Serif SC" panose="02020400000000000000" pitchFamily="18" charset="-122"/>
                <a:cs typeface="+mn-cs"/>
              </a:rPr>
              <a:t>  </a:t>
            </a:r>
            <a:r>
              <a:rPr lang="en-US" altLang="zh-CN" sz="3200" b="1" dirty="0">
                <a:latin typeface="Times New Roman" panose="02020603050405020304" pitchFamily="18" charset="0"/>
                <a:ea typeface="Source Han Serif SC" panose="02020400000000000000" pitchFamily="18" charset="-122"/>
                <a:cs typeface="Times New Roman" panose="02020603050405020304" pitchFamily="18" charset="0"/>
              </a:rPr>
              <a:t>Contents</a:t>
            </a:r>
            <a:endParaRPr lang="zh-CN" altLang="en-US" sz="5400" b="1" spc="-100" dirty="0">
              <a:solidFill>
                <a:schemeClr val="bg2">
                  <a:lumMod val="10000"/>
                </a:schemeClr>
              </a:solidFill>
              <a:effectLst/>
              <a:latin typeface="Times New Roman" panose="02020603050405020304" pitchFamily="18" charset="0"/>
              <a:ea typeface="华文新魏" panose="0201080004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39395" y="196215"/>
            <a:ext cx="889571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sz="3600" dirty="0"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Part1: What is my source? Why did I choose it?</a:t>
            </a:r>
            <a:endParaRPr sz="3600" dirty="0">
              <a:latin typeface="Times New Roman" panose="02020603050405020304" pitchFamily="18" charset="0"/>
              <a:ea typeface="华文新魏" panose="020108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2301" y="885706"/>
            <a:ext cx="3940333" cy="5629048"/>
          </a:xfrm>
          <a:prstGeom prst="rect">
            <a:avLst/>
          </a:prstGeom>
        </p:spPr>
      </p:pic>
      <p:pic>
        <p:nvPicPr>
          <p:cNvPr id="6" name="Picture 5" descr="A screenshot of a computer screen&#10;&#10;Description automatically generate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9478" y="1138871"/>
            <a:ext cx="6829121" cy="486219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23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50000">
                <a:schemeClr val="accent2"/>
              </a:gs>
              <a:gs pos="0">
                <a:schemeClr val="accent2">
                  <a:lumMod val="25000"/>
                  <a:lumOff val="75000"/>
                </a:schemeClr>
              </a:gs>
              <a:gs pos="100000">
                <a:schemeClr val="accent2">
                  <a:lumMod val="85000"/>
                </a:schemeClr>
              </a:gs>
            </a:gsLst>
            <a:lin ang="5400000" scaled="1"/>
          </a:gradFill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7" name="文本框 6"/>
          <p:cNvSpPr txBox="1"/>
          <p:nvPr/>
        </p:nvSpPr>
        <p:spPr>
          <a:xfrm>
            <a:off x="239395" y="78105"/>
            <a:ext cx="965517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fontAlgn="auto">
              <a:lnSpc>
                <a:spcPts val="4320"/>
              </a:lnSpc>
            </a:pPr>
            <a:r>
              <a:rPr sz="3600" dirty="0"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  <a:sym typeface="+mn-ea"/>
              </a:rPr>
              <a:t>Part</a:t>
            </a:r>
            <a:r>
              <a:rPr lang="en-US" sz="3600" dirty="0"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  <a:sym typeface="+mn-ea"/>
              </a:rPr>
              <a:t>1</a:t>
            </a:r>
            <a:r>
              <a:rPr sz="3600" dirty="0"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  <a:sym typeface="+mn-ea"/>
              </a:rPr>
              <a:t>: </a:t>
            </a:r>
            <a:r>
              <a:rPr sz="3600" dirty="0"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  <a:sym typeface="+mn-ea"/>
              </a:rPr>
              <a:t>What questions I am pursuing by processing?</a:t>
            </a:r>
            <a:endParaRPr sz="3600" dirty="0">
              <a:latin typeface="Times New Roman" panose="02020603050405020304" pitchFamily="18" charset="0"/>
              <a:ea typeface="华文新魏" panose="02010800040101010101" pitchFamily="2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8" name="下箭头 7"/>
          <p:cNvSpPr/>
          <p:nvPr/>
        </p:nvSpPr>
        <p:spPr>
          <a:xfrm rot="10800000">
            <a:off x="2649855" y="1329055"/>
            <a:ext cx="318770" cy="542925"/>
          </a:xfrm>
          <a:prstGeom prst="downArrow">
            <a:avLst>
              <a:gd name="adj1" fmla="val 50000"/>
              <a:gd name="adj2" fmla="val 50911"/>
            </a:avLst>
          </a:prstGeom>
          <a:solidFill>
            <a:schemeClr val="bg2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TextBox 10"/>
          <p:cNvSpPr txBox="1"/>
          <p:nvPr/>
        </p:nvSpPr>
        <p:spPr>
          <a:xfrm>
            <a:off x="1262380" y="801370"/>
            <a:ext cx="3323590" cy="499110"/>
          </a:xfrm>
          <a:prstGeom prst="rect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wrap="square">
            <a:spAutoFit/>
          </a:bodyPr>
          <a:p>
            <a:pPr indent="0" algn="ctr" fontAlgn="auto">
              <a:lnSpc>
                <a:spcPts val="3180"/>
              </a:lnSpc>
              <a:buFont typeface="Wingdings" panose="05000000000000000000" charset="0"/>
              <a:buNone/>
            </a:pPr>
            <a:r>
              <a:rPr lang="en-US" altLang="zh-CN" sz="24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Topic Analysis (LDA)</a:t>
            </a:r>
            <a:endParaRPr lang="en-US" altLang="zh-CN" sz="2400" b="1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0"/>
          <p:cNvSpPr txBox="1"/>
          <p:nvPr/>
        </p:nvSpPr>
        <p:spPr>
          <a:xfrm>
            <a:off x="1262380" y="1899920"/>
            <a:ext cx="3323590" cy="499110"/>
          </a:xfrm>
          <a:prstGeom prst="rect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wrap="square">
            <a:spAutoFit/>
          </a:bodyPr>
          <a:p>
            <a:pPr indent="0" algn="ctr" fontAlgn="auto">
              <a:lnSpc>
                <a:spcPts val="3180"/>
              </a:lnSpc>
              <a:buFont typeface="Wingdings" panose="05000000000000000000" charset="0"/>
              <a:buNone/>
            </a:pPr>
            <a:r>
              <a:rPr lang="en-US" altLang="zh-CN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High-</a:t>
            </a:r>
            <a:r>
              <a:rPr lang="en-US" altLang="zh-CN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Frequency </a:t>
            </a:r>
            <a:r>
              <a:rPr lang="en-US" altLang="zh-CN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Word</a:t>
            </a:r>
            <a:r>
              <a:rPr lang="en-US" altLang="zh-CN" sz="24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CN" sz="2400" b="1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0"/>
          <p:cNvSpPr txBox="1"/>
          <p:nvPr/>
        </p:nvSpPr>
        <p:spPr>
          <a:xfrm>
            <a:off x="1262380" y="3053715"/>
            <a:ext cx="3323590" cy="499110"/>
          </a:xfrm>
          <a:prstGeom prst="rect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wrap="square">
            <a:spAutoFit/>
          </a:bodyPr>
          <a:p>
            <a:pPr indent="0" algn="ctr" fontAlgn="auto">
              <a:lnSpc>
                <a:spcPts val="3180"/>
              </a:lnSpc>
              <a:buFont typeface="Wingdings" panose="05000000000000000000" charset="0"/>
              <a:buNone/>
            </a:pPr>
            <a:r>
              <a:rPr lang="en-US" altLang="zh-CN" sz="24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Word Segmentation</a:t>
            </a:r>
            <a:endParaRPr lang="en-US" altLang="zh-CN" sz="24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上下箭头 15"/>
          <p:cNvSpPr/>
          <p:nvPr/>
        </p:nvSpPr>
        <p:spPr>
          <a:xfrm>
            <a:off x="2649855" y="3608705"/>
            <a:ext cx="387350" cy="661670"/>
          </a:xfrm>
          <a:prstGeom prst="upDownArrow">
            <a:avLst/>
          </a:prstGeom>
          <a:gradFill>
            <a:gsLst>
              <a:gs pos="50000">
                <a:schemeClr val="accent2"/>
              </a:gs>
              <a:gs pos="0">
                <a:schemeClr val="accent2">
                  <a:lumMod val="25000"/>
                  <a:lumOff val="75000"/>
                </a:schemeClr>
              </a:gs>
              <a:gs pos="100000">
                <a:schemeClr val="accent2">
                  <a:lumMod val="85000"/>
                </a:schemeClr>
              </a:gs>
            </a:gsLst>
            <a:lin ang="5400000" scaled="1"/>
          </a:gra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18" name="TextBox 10"/>
          <p:cNvSpPr txBox="1"/>
          <p:nvPr/>
        </p:nvSpPr>
        <p:spPr>
          <a:xfrm>
            <a:off x="1262380" y="4326255"/>
            <a:ext cx="3323590" cy="499110"/>
          </a:xfrm>
          <a:prstGeom prst="rect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wrap="square">
            <a:spAutoFit/>
          </a:bodyPr>
          <a:p>
            <a:pPr indent="0" algn="ctr" fontAlgn="auto">
              <a:lnSpc>
                <a:spcPts val="3180"/>
              </a:lnSpc>
              <a:buFont typeface="Wingdings" panose="05000000000000000000" charset="0"/>
              <a:buNone/>
            </a:pPr>
            <a:r>
              <a:rPr lang="en-US" altLang="zh-CN" sz="24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Word Filtering</a:t>
            </a:r>
            <a:endParaRPr lang="en-US" altLang="zh-CN" sz="2400" b="1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下箭头 20"/>
          <p:cNvSpPr/>
          <p:nvPr/>
        </p:nvSpPr>
        <p:spPr>
          <a:xfrm rot="10800000">
            <a:off x="2649855" y="2454910"/>
            <a:ext cx="318770" cy="542925"/>
          </a:xfrm>
          <a:prstGeom prst="downArrow">
            <a:avLst>
              <a:gd name="adj1" fmla="val 50000"/>
              <a:gd name="adj2" fmla="val 50911"/>
            </a:avLst>
          </a:prstGeom>
          <a:gradFill>
            <a:gsLst>
              <a:gs pos="50000">
                <a:schemeClr val="accent2"/>
              </a:gs>
              <a:gs pos="0">
                <a:schemeClr val="accent2">
                  <a:lumMod val="25000"/>
                  <a:lumOff val="75000"/>
                </a:schemeClr>
              </a:gs>
              <a:gs pos="100000">
                <a:schemeClr val="accent2">
                  <a:lumMod val="85000"/>
                </a:schemeClr>
              </a:gs>
            </a:gsLst>
            <a:lin ang="5400000" scaled="1"/>
          </a:gra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22" name="TextBox 10"/>
          <p:cNvSpPr txBox="1"/>
          <p:nvPr/>
        </p:nvSpPr>
        <p:spPr>
          <a:xfrm>
            <a:off x="20955" y="5687695"/>
            <a:ext cx="2315845" cy="906780"/>
          </a:xfrm>
          <a:prstGeom prst="rect">
            <a:avLst/>
          </a:prstGeom>
        </p:spPr>
        <p:style>
          <a:lnRef idx="3">
            <a:schemeClr val="accent2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wrap="square">
            <a:spAutoFit/>
          </a:bodyPr>
          <a:p>
            <a:pPr indent="0" algn="ctr" fontAlgn="auto">
              <a:lnSpc>
                <a:spcPts val="3180"/>
              </a:lnSpc>
              <a:buFont typeface="Wingdings" panose="05000000000000000000" charset="0"/>
              <a:buNone/>
            </a:pPr>
            <a:r>
              <a:rPr lang="en-US" altLang="zh-CN" sz="24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Stop-word List</a:t>
            </a:r>
            <a:endParaRPr lang="en-US" altLang="zh-CN" sz="2400" b="1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0" algn="ctr" fontAlgn="auto">
              <a:lnSpc>
                <a:spcPts val="3180"/>
              </a:lnSpc>
              <a:buFont typeface="Wingdings" panose="05000000000000000000" charset="0"/>
              <a:buNone/>
            </a:pPr>
            <a:endParaRPr lang="en-US" altLang="zh-CN" sz="2400" b="1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上下箭头 22"/>
          <p:cNvSpPr/>
          <p:nvPr/>
        </p:nvSpPr>
        <p:spPr>
          <a:xfrm rot="3240000">
            <a:off x="1774190" y="4773930"/>
            <a:ext cx="419735" cy="963930"/>
          </a:xfrm>
          <a:prstGeom prst="upDownArrow">
            <a:avLst/>
          </a:prstGeom>
          <a:gradFill>
            <a:gsLst>
              <a:gs pos="50000">
                <a:schemeClr val="accent2"/>
              </a:gs>
              <a:gs pos="0">
                <a:schemeClr val="accent2">
                  <a:lumMod val="25000"/>
                  <a:lumOff val="75000"/>
                </a:schemeClr>
              </a:gs>
              <a:gs pos="100000">
                <a:schemeClr val="accent2">
                  <a:lumMod val="85000"/>
                </a:schemeClr>
              </a:gs>
            </a:gsLst>
            <a:lin ang="5400000" scaled="1"/>
          </a:gra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24" name="上下箭头 23"/>
          <p:cNvSpPr/>
          <p:nvPr/>
        </p:nvSpPr>
        <p:spPr>
          <a:xfrm rot="18480000">
            <a:off x="3388995" y="4782820"/>
            <a:ext cx="419735" cy="963930"/>
          </a:xfrm>
          <a:prstGeom prst="upDownArrow">
            <a:avLst/>
          </a:prstGeom>
          <a:gradFill>
            <a:gsLst>
              <a:gs pos="50000">
                <a:schemeClr val="accent2"/>
              </a:gs>
              <a:gs pos="0">
                <a:schemeClr val="accent2">
                  <a:lumMod val="25000"/>
                  <a:lumOff val="75000"/>
                </a:schemeClr>
              </a:gs>
              <a:gs pos="100000">
                <a:schemeClr val="accent2">
                  <a:lumMod val="85000"/>
                </a:schemeClr>
              </a:gs>
            </a:gsLst>
            <a:lin ang="5400000" scaled="1"/>
          </a:gra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25" name="TextBox 10"/>
          <p:cNvSpPr txBox="1"/>
          <p:nvPr/>
        </p:nvSpPr>
        <p:spPr>
          <a:xfrm>
            <a:off x="2774315" y="5687695"/>
            <a:ext cx="2620645" cy="906780"/>
          </a:xfrm>
          <a:prstGeom prst="rect">
            <a:avLst/>
          </a:prstGeom>
        </p:spPr>
        <p:style>
          <a:lnRef idx="3">
            <a:schemeClr val="accent2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spAutoFit/>
          </a:bodyPr>
          <a:p>
            <a:pPr lvl="0" algn="ctr">
              <a:lnSpc>
                <a:spcPts val="3180"/>
              </a:lnSpc>
              <a:buClrTx/>
              <a:buSzTx/>
              <a:buFont typeface="Wingdings" panose="05000000000000000000" charset="0"/>
            </a:pPr>
            <a:r>
              <a:rPr lang="en-US" altLang="zh-CN" sz="24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Zhufanzhi Special Dictionary</a:t>
            </a:r>
            <a:endParaRPr lang="en-US" altLang="zh-CN" sz="2400" b="1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27" name="下箭头 26"/>
          <p:cNvSpPr/>
          <p:nvPr/>
        </p:nvSpPr>
        <p:spPr>
          <a:xfrm rot="16200000">
            <a:off x="4801870" y="1877695"/>
            <a:ext cx="318770" cy="542925"/>
          </a:xfrm>
          <a:prstGeom prst="downArrow">
            <a:avLst>
              <a:gd name="adj1" fmla="val 50000"/>
              <a:gd name="adj2" fmla="val 50911"/>
            </a:avLst>
          </a:prstGeom>
          <a:gradFill>
            <a:gsLst>
              <a:gs pos="50000">
                <a:schemeClr val="accent2"/>
              </a:gs>
              <a:gs pos="0">
                <a:schemeClr val="accent2">
                  <a:lumMod val="25000"/>
                  <a:lumOff val="75000"/>
                </a:schemeClr>
              </a:gs>
              <a:gs pos="100000">
                <a:schemeClr val="accent2">
                  <a:lumMod val="85000"/>
                </a:schemeClr>
              </a:gs>
            </a:gsLst>
            <a:lin ang="5400000" scaled="1"/>
          </a:gra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7788910" y="5687695"/>
            <a:ext cx="210566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800" dirty="0"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  <a:sym typeface="+mn-ea"/>
              </a:rPr>
              <a:t>Panda </a:t>
            </a:r>
            <a:r>
              <a:rPr lang="en-US" sz="2800" dirty="0"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  <a:sym typeface="+mn-ea"/>
              </a:rPr>
              <a:t>NLP </a:t>
            </a:r>
            <a:endParaRPr lang="zh-CN" altLang="en-US" sz="2800" dirty="0">
              <a:latin typeface="Times New Roman" panose="02020603050405020304" pitchFamily="18" charset="0"/>
              <a:ea typeface="华文新魏" panose="02010800040101010101" pitchFamily="2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0510" y="801370"/>
            <a:ext cx="6573520" cy="46653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39395" y="196215"/>
            <a:ext cx="889571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sz="3600" dirty="0"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Part1: What is my source? Why did I choose it?</a:t>
            </a:r>
            <a:endParaRPr sz="3600" dirty="0">
              <a:latin typeface="Times New Roman" panose="02020603050405020304" pitchFamily="18" charset="0"/>
              <a:ea typeface="华文新魏" panose="020108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2301" y="885706"/>
            <a:ext cx="3940333" cy="5629048"/>
          </a:xfrm>
          <a:prstGeom prst="rect">
            <a:avLst/>
          </a:prstGeom>
        </p:spPr>
      </p:pic>
      <p:pic>
        <p:nvPicPr>
          <p:cNvPr id="6" name="Picture 5" descr="A screenshot of a computer screen&#10;&#10;Description automatically generate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9478" y="1138871"/>
            <a:ext cx="6829121" cy="486219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23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50000">
                <a:schemeClr val="accent2"/>
              </a:gs>
              <a:gs pos="0">
                <a:schemeClr val="accent2">
                  <a:lumMod val="25000"/>
                  <a:lumOff val="75000"/>
                </a:schemeClr>
              </a:gs>
              <a:gs pos="100000">
                <a:schemeClr val="accent2">
                  <a:lumMod val="85000"/>
                </a:schemeClr>
              </a:gs>
            </a:gsLst>
            <a:lin ang="5400000" scaled="1"/>
          </a:gradFill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7" name="文本框 6"/>
          <p:cNvSpPr txBox="1"/>
          <p:nvPr/>
        </p:nvSpPr>
        <p:spPr>
          <a:xfrm>
            <a:off x="239395" y="78105"/>
            <a:ext cx="965517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fontAlgn="auto">
              <a:lnSpc>
                <a:spcPts val="4320"/>
              </a:lnSpc>
            </a:pPr>
            <a:r>
              <a:rPr sz="3600" dirty="0"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  <a:sym typeface="+mn-ea"/>
              </a:rPr>
              <a:t>Part 2: What answers </a:t>
            </a:r>
            <a:r>
              <a:rPr lang="en-US" sz="3600" dirty="0"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  <a:sym typeface="+mn-ea"/>
              </a:rPr>
              <a:t>I</a:t>
            </a:r>
            <a:r>
              <a:rPr sz="3600" dirty="0"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  <a:sym typeface="+mn-ea"/>
              </a:rPr>
              <a:t> have so far?</a:t>
            </a:r>
            <a:endParaRPr sz="3600" dirty="0">
              <a:latin typeface="Times New Roman" panose="02020603050405020304" pitchFamily="18" charset="0"/>
              <a:ea typeface="华文新魏" panose="02010800040101010101" pitchFamily="2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5980" y="723265"/>
            <a:ext cx="10385425" cy="59213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39395" y="196215"/>
            <a:ext cx="889571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sz="3600" dirty="0"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Part1: What is my source? Why did I choose it?</a:t>
            </a:r>
            <a:endParaRPr sz="3600" dirty="0">
              <a:latin typeface="Times New Roman" panose="02020603050405020304" pitchFamily="18" charset="0"/>
              <a:ea typeface="华文新魏" panose="020108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2301" y="885706"/>
            <a:ext cx="3940333" cy="5629048"/>
          </a:xfrm>
          <a:prstGeom prst="rect">
            <a:avLst/>
          </a:prstGeom>
        </p:spPr>
      </p:pic>
      <p:pic>
        <p:nvPicPr>
          <p:cNvPr id="6" name="Picture 5" descr="A screenshot of a computer screen&#10;&#10;Description automatically generate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9478" y="1138871"/>
            <a:ext cx="6829121" cy="486219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23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50000">
                <a:schemeClr val="accent2"/>
              </a:gs>
              <a:gs pos="0">
                <a:schemeClr val="accent2">
                  <a:lumMod val="25000"/>
                  <a:lumOff val="75000"/>
                </a:schemeClr>
              </a:gs>
              <a:gs pos="100000">
                <a:schemeClr val="accent2">
                  <a:lumMod val="85000"/>
                </a:schemeClr>
              </a:gs>
            </a:gsLst>
            <a:lin ang="5400000" scaled="1"/>
          </a:gradFill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7" name="文本框 6"/>
          <p:cNvSpPr txBox="1"/>
          <p:nvPr/>
        </p:nvSpPr>
        <p:spPr>
          <a:xfrm>
            <a:off x="239395" y="78105"/>
            <a:ext cx="965517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fontAlgn="auto">
              <a:lnSpc>
                <a:spcPts val="4320"/>
              </a:lnSpc>
            </a:pPr>
            <a:r>
              <a:rPr sz="3600" dirty="0"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  <a:sym typeface="+mn-ea"/>
              </a:rPr>
              <a:t>Part 2: What answers </a:t>
            </a:r>
            <a:r>
              <a:rPr lang="en-US" sz="3600" dirty="0"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  <a:sym typeface="+mn-ea"/>
              </a:rPr>
              <a:t>I</a:t>
            </a:r>
            <a:r>
              <a:rPr sz="3600" dirty="0"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  <a:sym typeface="+mn-ea"/>
              </a:rPr>
              <a:t> have so far?</a:t>
            </a:r>
            <a:endParaRPr sz="3600" dirty="0">
              <a:latin typeface="Times New Roman" panose="02020603050405020304" pitchFamily="18" charset="0"/>
              <a:ea typeface="华文新魏" panose="02010800040101010101" pitchFamily="2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0975" y="723265"/>
            <a:ext cx="8512810" cy="58051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39395" y="196215"/>
            <a:ext cx="889571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sz="3600" dirty="0"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Part1: What is my source? Why did I choose it?</a:t>
            </a:r>
            <a:endParaRPr sz="3600" dirty="0">
              <a:latin typeface="Times New Roman" panose="02020603050405020304" pitchFamily="18" charset="0"/>
              <a:ea typeface="华文新魏" panose="020108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2301" y="885706"/>
            <a:ext cx="3940333" cy="5629048"/>
          </a:xfrm>
          <a:prstGeom prst="rect">
            <a:avLst/>
          </a:prstGeom>
        </p:spPr>
      </p:pic>
      <p:pic>
        <p:nvPicPr>
          <p:cNvPr id="6" name="Picture 5" descr="A screenshot of a computer screen&#10;&#10;Description automatically generate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9478" y="1138871"/>
            <a:ext cx="6829121" cy="486219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23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50000">
                <a:schemeClr val="accent2"/>
              </a:gs>
              <a:gs pos="0">
                <a:schemeClr val="accent2">
                  <a:lumMod val="25000"/>
                  <a:lumOff val="75000"/>
                </a:schemeClr>
              </a:gs>
              <a:gs pos="100000">
                <a:schemeClr val="accent2">
                  <a:lumMod val="85000"/>
                </a:schemeClr>
              </a:gs>
            </a:gsLst>
            <a:lin ang="5400000" scaled="1"/>
          </a:gradFill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7" name="文本框 6"/>
          <p:cNvSpPr txBox="1"/>
          <p:nvPr/>
        </p:nvSpPr>
        <p:spPr>
          <a:xfrm>
            <a:off x="239395" y="78105"/>
            <a:ext cx="965517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fontAlgn="auto">
              <a:lnSpc>
                <a:spcPts val="4320"/>
              </a:lnSpc>
            </a:pPr>
            <a:r>
              <a:rPr sz="3600" dirty="0"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  <a:sym typeface="+mn-ea"/>
              </a:rPr>
              <a:t>Part 2: What answers </a:t>
            </a:r>
            <a:r>
              <a:rPr lang="en-US" sz="3600" dirty="0"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  <a:sym typeface="+mn-ea"/>
              </a:rPr>
              <a:t>I</a:t>
            </a:r>
            <a:r>
              <a:rPr sz="3600" dirty="0"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  <a:sym typeface="+mn-ea"/>
              </a:rPr>
              <a:t> have so far?</a:t>
            </a:r>
            <a:endParaRPr sz="3600" dirty="0">
              <a:latin typeface="Times New Roman" panose="02020603050405020304" pitchFamily="18" charset="0"/>
              <a:ea typeface="华文新魏" panose="02010800040101010101" pitchFamily="2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5050" y="662940"/>
            <a:ext cx="10121900" cy="58127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39395" y="196215"/>
            <a:ext cx="889571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sz="3600" dirty="0"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Part1: What is my source? Why did I choose it?</a:t>
            </a:r>
            <a:endParaRPr sz="3600" dirty="0">
              <a:latin typeface="Times New Roman" panose="02020603050405020304" pitchFamily="18" charset="0"/>
              <a:ea typeface="华文新魏" panose="020108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2301" y="885706"/>
            <a:ext cx="3940333" cy="5629048"/>
          </a:xfrm>
          <a:prstGeom prst="rect">
            <a:avLst/>
          </a:prstGeom>
        </p:spPr>
      </p:pic>
      <p:pic>
        <p:nvPicPr>
          <p:cNvPr id="6" name="Picture 5" descr="A screenshot of a computer screen&#10;&#10;Description automatically generate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9478" y="1138871"/>
            <a:ext cx="6829121" cy="486219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23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50000">
                <a:schemeClr val="accent2"/>
              </a:gs>
              <a:gs pos="0">
                <a:schemeClr val="accent2">
                  <a:lumMod val="25000"/>
                  <a:lumOff val="75000"/>
                </a:schemeClr>
              </a:gs>
              <a:gs pos="100000">
                <a:schemeClr val="accent2">
                  <a:lumMod val="85000"/>
                </a:schemeClr>
              </a:gs>
            </a:gsLst>
            <a:lin ang="5400000" scaled="1"/>
          </a:gradFill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7" name="文本框 6"/>
          <p:cNvSpPr txBox="1"/>
          <p:nvPr/>
        </p:nvSpPr>
        <p:spPr>
          <a:xfrm>
            <a:off x="239395" y="78105"/>
            <a:ext cx="965517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fontAlgn="auto">
              <a:lnSpc>
                <a:spcPts val="4320"/>
              </a:lnSpc>
            </a:pPr>
            <a:r>
              <a:rPr sz="3600" dirty="0"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  <a:sym typeface="+mn-ea"/>
              </a:rPr>
              <a:t>Part 2: What answers </a:t>
            </a:r>
            <a:r>
              <a:rPr lang="en-US" sz="3600" dirty="0"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  <a:sym typeface="+mn-ea"/>
              </a:rPr>
              <a:t>I</a:t>
            </a:r>
            <a:r>
              <a:rPr sz="3600" dirty="0"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  <a:sym typeface="+mn-ea"/>
              </a:rPr>
              <a:t> have so far?</a:t>
            </a:r>
            <a:endParaRPr sz="3600" dirty="0">
              <a:latin typeface="Times New Roman" panose="02020603050405020304" pitchFamily="18" charset="0"/>
              <a:ea typeface="华文新魏" panose="02010800040101010101" pitchFamily="2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7495" y="687070"/>
            <a:ext cx="8905875" cy="60255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39395" y="196215"/>
            <a:ext cx="889571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sz="3600" dirty="0"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Part1: What is my source? Why did I choose it?</a:t>
            </a:r>
            <a:endParaRPr sz="3600" dirty="0">
              <a:latin typeface="Times New Roman" panose="02020603050405020304" pitchFamily="18" charset="0"/>
              <a:ea typeface="华文新魏" panose="020108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2301" y="885706"/>
            <a:ext cx="3940333" cy="5629048"/>
          </a:xfrm>
          <a:prstGeom prst="rect">
            <a:avLst/>
          </a:prstGeom>
        </p:spPr>
      </p:pic>
      <p:pic>
        <p:nvPicPr>
          <p:cNvPr id="6" name="Picture 5" descr="A screenshot of a computer screen&#10;&#10;Description automatically generate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9478" y="1138871"/>
            <a:ext cx="6829121" cy="486219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23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50000">
                <a:schemeClr val="accent2"/>
              </a:gs>
              <a:gs pos="0">
                <a:schemeClr val="accent2">
                  <a:lumMod val="25000"/>
                  <a:lumOff val="75000"/>
                </a:schemeClr>
              </a:gs>
              <a:gs pos="100000">
                <a:schemeClr val="accent2">
                  <a:lumMod val="85000"/>
                </a:schemeClr>
              </a:gs>
            </a:gsLst>
            <a:lin ang="5400000" scaled="1"/>
          </a:gradFill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7" name="文本框 6"/>
          <p:cNvSpPr txBox="1"/>
          <p:nvPr/>
        </p:nvSpPr>
        <p:spPr>
          <a:xfrm>
            <a:off x="239395" y="78105"/>
            <a:ext cx="965517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fontAlgn="auto">
              <a:lnSpc>
                <a:spcPts val="4320"/>
              </a:lnSpc>
            </a:pPr>
            <a:r>
              <a:rPr sz="3600" dirty="0"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  <a:sym typeface="+mn-ea"/>
              </a:rPr>
              <a:t>Part 2: What answers </a:t>
            </a:r>
            <a:r>
              <a:rPr lang="en-US" sz="3600" dirty="0"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  <a:sym typeface="+mn-ea"/>
              </a:rPr>
              <a:t>I</a:t>
            </a:r>
            <a:r>
              <a:rPr sz="3600" dirty="0"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  <a:sym typeface="+mn-ea"/>
              </a:rPr>
              <a:t> have so far?</a:t>
            </a:r>
            <a:endParaRPr sz="3600" dirty="0">
              <a:latin typeface="Times New Roman" panose="02020603050405020304" pitchFamily="18" charset="0"/>
              <a:ea typeface="华文新魏" panose="02010800040101010101" pitchFamily="2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5345" y="622935"/>
            <a:ext cx="10495915" cy="60940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39395" y="196215"/>
            <a:ext cx="889571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sz="3600" dirty="0"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Part1: What is my source? Why did I choose it?</a:t>
            </a:r>
            <a:endParaRPr sz="3600" dirty="0">
              <a:latin typeface="Times New Roman" panose="02020603050405020304" pitchFamily="18" charset="0"/>
              <a:ea typeface="华文新魏" panose="020108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2301" y="885706"/>
            <a:ext cx="3940333" cy="5629048"/>
          </a:xfrm>
          <a:prstGeom prst="rect">
            <a:avLst/>
          </a:prstGeom>
        </p:spPr>
      </p:pic>
      <p:pic>
        <p:nvPicPr>
          <p:cNvPr id="6" name="Picture 5" descr="A screenshot of a computer screen&#10;&#10;Description automatically generate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9478" y="1138871"/>
            <a:ext cx="6829121" cy="486219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23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50000">
                <a:schemeClr val="accent2"/>
              </a:gs>
              <a:gs pos="0">
                <a:schemeClr val="accent2">
                  <a:lumMod val="25000"/>
                  <a:lumOff val="75000"/>
                </a:schemeClr>
              </a:gs>
              <a:gs pos="100000">
                <a:schemeClr val="accent2">
                  <a:lumMod val="85000"/>
                </a:schemeClr>
              </a:gs>
            </a:gsLst>
            <a:lin ang="5400000" scaled="1"/>
          </a:gradFill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7" name="文本框 6"/>
          <p:cNvSpPr txBox="1"/>
          <p:nvPr/>
        </p:nvSpPr>
        <p:spPr>
          <a:xfrm>
            <a:off x="239395" y="78105"/>
            <a:ext cx="965517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fontAlgn="auto">
              <a:lnSpc>
                <a:spcPts val="4320"/>
              </a:lnSpc>
            </a:pPr>
            <a:r>
              <a:rPr sz="3600" dirty="0"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  <a:sym typeface="+mn-ea"/>
              </a:rPr>
              <a:t>Part 2: What answers </a:t>
            </a:r>
            <a:r>
              <a:rPr lang="en-US" sz="3600" dirty="0"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  <a:sym typeface="+mn-ea"/>
              </a:rPr>
              <a:t>I</a:t>
            </a:r>
            <a:r>
              <a:rPr sz="3600" dirty="0"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  <a:sym typeface="+mn-ea"/>
              </a:rPr>
              <a:t> have so far?</a:t>
            </a:r>
            <a:endParaRPr sz="3600" dirty="0">
              <a:latin typeface="Times New Roman" panose="02020603050405020304" pitchFamily="18" charset="0"/>
              <a:ea typeface="华文新魏" panose="02010800040101010101" pitchFamily="2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560" y="723265"/>
            <a:ext cx="11292205" cy="59309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>
</file>

<file path=ppt/tags/tag1.xml><?xml version="1.0" encoding="utf-8"?>
<p:tagLst xmlns:p="http://schemas.openxmlformats.org/presentationml/2006/main">
  <p:tag name="commondata" val="eyJoZGlkIjoiYzQ1ZDZiZTEzNGE2NTQzMzUxM2U3MjdhYTA0MTUxNDUifQ==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1313</Words>
  <Application>WPS 演示</Application>
  <PresentationFormat>Widescreen</PresentationFormat>
  <Paragraphs>75</Paragraphs>
  <Slides>14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14</vt:i4>
      </vt:variant>
    </vt:vector>
  </HeadingPairs>
  <TitlesOfParts>
    <vt:vector size="30" baseType="lpstr">
      <vt:lpstr>Arial</vt:lpstr>
      <vt:lpstr>宋体</vt:lpstr>
      <vt:lpstr>Wingdings</vt:lpstr>
      <vt:lpstr>Constantia</vt:lpstr>
      <vt:lpstr>华文新魏</vt:lpstr>
      <vt:lpstr>Times New Roman</vt:lpstr>
      <vt:lpstr>Source Han Serif SC</vt:lpstr>
      <vt:lpstr>Wingdings</vt:lpstr>
      <vt:lpstr>等线</vt:lpstr>
      <vt:lpstr>微软雅黑</vt:lpstr>
      <vt:lpstr>Arial Unicode MS</vt:lpstr>
      <vt:lpstr>等线 Light</vt:lpstr>
      <vt:lpstr>Calibri</vt:lpstr>
      <vt:lpstr>Arial</vt:lpstr>
      <vt:lpstr>Office Theme</vt:lpstr>
      <vt:lpstr>1_Office Theme</vt:lpstr>
      <vt:lpstr>PowerPoint 演示文稿</vt:lpstr>
      <vt:lpstr>  Contents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Liu, Jiating</dc:creator>
  <cp:lastModifiedBy>陪安东尼度过漫长岁月</cp:lastModifiedBy>
  <cp:revision>76</cp:revision>
  <dcterms:created xsi:type="dcterms:W3CDTF">2024-09-22T14:05:00Z</dcterms:created>
  <dcterms:modified xsi:type="dcterms:W3CDTF">2024-11-16T21:53:34Z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1048A558A9A845A6AB5F9BF8E0017C06_12</vt:lpwstr>
  </property>
  <property fmtid="{D5CDD505-2E9C-101B-9397-08002B2CF9AE}" pid="3" name="KSOProductBuildVer">
    <vt:lpwstr>2052-12.1.0.18608</vt:lpwstr>
  </property>
</Properties>
</file>